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Glacial Indifference" panose="020B0604020202020204" charset="0"/>
      <p:regular r:id="rId29"/>
    </p:embeddedFont>
    <p:embeddedFont>
      <p:font typeface="Oregano" panose="020B0604020202020204" charset="0"/>
      <p:regular r:id="rId30"/>
    </p:embeddedFont>
    <p:embeddedFont>
      <p:font typeface="Oswald" panose="020B0604020202020204" pitchFamily="2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useppe Pappalardo" userId="0f633f76d4ede951" providerId="LiveId" clId="{6ACB5809-A5DD-4C1C-916A-93863C898694}"/>
    <pc:docChg chg="undo custSel modSld">
      <pc:chgData name="Giuseppe Pappalardo" userId="0f633f76d4ede951" providerId="LiveId" clId="{6ACB5809-A5DD-4C1C-916A-93863C898694}" dt="2023-05-16T10:25:27.097" v="2" actId="1036"/>
      <pc:docMkLst>
        <pc:docMk/>
      </pc:docMkLst>
      <pc:sldChg chg="modSp mod">
        <pc:chgData name="Giuseppe Pappalardo" userId="0f633f76d4ede951" providerId="LiveId" clId="{6ACB5809-A5DD-4C1C-916A-93863C898694}" dt="2023-05-16T10:25:27.097" v="2" actId="1036"/>
        <pc:sldMkLst>
          <pc:docMk/>
          <pc:sldMk cId="0" sldId="277"/>
        </pc:sldMkLst>
        <pc:picChg chg="mod">
          <ac:chgData name="Giuseppe Pappalardo" userId="0f633f76d4ede951" providerId="LiveId" clId="{6ACB5809-A5DD-4C1C-916A-93863C898694}" dt="2023-05-16T10:25:27.097" v="2" actId="1036"/>
          <ac:picMkLst>
            <pc:docMk/>
            <pc:sldMk cId="0" sldId="277"/>
            <ac:picMk id="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63.svg"/><Relationship Id="rId7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9.sv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3199" y="-181841"/>
            <a:ext cx="8349281" cy="10645111"/>
            <a:chOff x="0" y="0"/>
            <a:chExt cx="11132375" cy="1419348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5185" b="5185"/>
            <a:stretch>
              <a:fillRect/>
            </a:stretch>
          </p:blipFill>
          <p:spPr>
            <a:xfrm>
              <a:off x="0" y="0"/>
              <a:ext cx="11132375" cy="14193481"/>
            </a:xfrm>
            <a:prstGeom prst="rect">
              <a:avLst/>
            </a:prstGeom>
          </p:spPr>
        </p:pic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156864" y="1324841"/>
            <a:ext cx="529603" cy="763691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787714" y="6036266"/>
            <a:ext cx="7328852" cy="425073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144000" y="4242636"/>
            <a:ext cx="3009782" cy="309855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9144000" y="1584231"/>
            <a:ext cx="8402696" cy="2562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88"/>
              </a:lnSpc>
            </a:pPr>
            <a:r>
              <a:rPr lang="en-US" sz="8490" spc="424" dirty="0">
                <a:solidFill>
                  <a:srgbClr val="FF914D"/>
                </a:solidFill>
                <a:latin typeface="Oswald"/>
              </a:rPr>
              <a:t>CARITÀ NEL TEMPO DELLA FRAGILITÀ</a:t>
            </a:r>
          </a:p>
        </p:txBody>
      </p:sp>
      <p:sp>
        <p:nvSpPr>
          <p:cNvPr id="8" name="TextBox 8"/>
          <p:cNvSpPr txBox="1"/>
          <p:nvPr/>
        </p:nvSpPr>
        <p:spPr>
          <a:xfrm rot="-549711">
            <a:off x="11512974" y="7109271"/>
            <a:ext cx="7505131" cy="219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70"/>
              </a:lnSpc>
            </a:pPr>
            <a:r>
              <a:rPr lang="en-US" sz="9000" spc="-180" dirty="0" err="1">
                <a:solidFill>
                  <a:srgbClr val="3B504B"/>
                </a:solidFill>
                <a:latin typeface="Oregano"/>
              </a:rPr>
              <a:t>Questionario</a:t>
            </a:r>
            <a:r>
              <a:rPr lang="en-US" sz="9000" spc="-180" dirty="0">
                <a:solidFill>
                  <a:srgbClr val="3B504B"/>
                </a:solidFill>
                <a:latin typeface="Oregano"/>
              </a:rPr>
              <a:t> di </a:t>
            </a:r>
            <a:r>
              <a:rPr lang="en-US" sz="9000" spc="-180" dirty="0" err="1">
                <a:solidFill>
                  <a:srgbClr val="3B504B"/>
                </a:solidFill>
                <a:latin typeface="Oregano"/>
              </a:rPr>
              <a:t>verifica</a:t>
            </a:r>
            <a:r>
              <a:rPr lang="en-US" sz="9000" spc="-180" dirty="0">
                <a:solidFill>
                  <a:srgbClr val="3B504B"/>
                </a:solidFill>
                <a:latin typeface="Oregano"/>
              </a:rPr>
              <a:t> pastorale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555389" y="5236220"/>
            <a:ext cx="2206054" cy="1578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59"/>
              </a:lnSpc>
            </a:pPr>
            <a:r>
              <a:rPr lang="en-US" sz="11999" spc="-239" dirty="0">
                <a:solidFill>
                  <a:srgbClr val="3B504B"/>
                </a:solidFill>
                <a:latin typeface="Oregano"/>
              </a:rPr>
              <a:t>195</a:t>
            </a:r>
          </a:p>
          <a:p>
            <a:pPr algn="ctr">
              <a:lnSpc>
                <a:spcPts val="5208"/>
              </a:lnSpc>
            </a:pPr>
            <a:r>
              <a:rPr lang="en-US" sz="5600" spc="-112" dirty="0" err="1">
                <a:solidFill>
                  <a:srgbClr val="3B504B"/>
                </a:solidFill>
                <a:latin typeface="Oregano"/>
              </a:rPr>
              <a:t>risposte</a:t>
            </a:r>
            <a:endParaRPr lang="en-US" sz="5600" spc="-112" dirty="0">
              <a:solidFill>
                <a:srgbClr val="3B504B"/>
              </a:solidFill>
              <a:latin typeface="Oregan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220" r="23220"/>
          <a:stretch>
            <a:fillRect/>
          </a:stretch>
        </p:blipFill>
        <p:spPr>
          <a:xfrm rot="-5400000">
            <a:off x="3675533" y="-13431404"/>
            <a:ext cx="10936935" cy="2042062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63898" y="-5389538"/>
            <a:ext cx="529603" cy="76369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 l="10" r="10"/>
          <a:stretch>
            <a:fillRect/>
          </a:stretch>
        </p:blipFill>
        <p:spPr>
          <a:xfrm>
            <a:off x="4862626" y="2247374"/>
            <a:ext cx="8562747" cy="715638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475723" y="390842"/>
            <a:ext cx="17086079" cy="10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54"/>
              </a:lnSpc>
            </a:pPr>
            <a:r>
              <a:rPr lang="en-US" sz="5499">
                <a:solidFill>
                  <a:srgbClr val="FAF9F0"/>
                </a:solidFill>
                <a:latin typeface="Glacial Indifference"/>
              </a:rPr>
              <a:t> RISULTATI raggiunti dal punto di vista PASTORALE [6]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220" r="23220"/>
          <a:stretch>
            <a:fillRect/>
          </a:stretch>
        </p:blipFill>
        <p:spPr>
          <a:xfrm rot="-5400000">
            <a:off x="3675533" y="-13431404"/>
            <a:ext cx="10936935" cy="2042062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63898" y="-5389538"/>
            <a:ext cx="529603" cy="76369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588426" y="2591612"/>
            <a:ext cx="11111147" cy="666668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475723" y="390842"/>
            <a:ext cx="16812277" cy="10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54"/>
              </a:lnSpc>
            </a:pPr>
            <a:r>
              <a:rPr lang="en-US" sz="5499">
                <a:solidFill>
                  <a:srgbClr val="FAF9F0"/>
                </a:solidFill>
                <a:latin typeface="Glacial Indifference"/>
              </a:rPr>
              <a:t> RISULTATI raggiunti dal punto di vista PASTORALE [7]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220" r="23220"/>
          <a:stretch>
            <a:fillRect/>
          </a:stretch>
        </p:blipFill>
        <p:spPr>
          <a:xfrm>
            <a:off x="763898" y="-337556"/>
            <a:ext cx="5871119" cy="1096211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63898" y="1325044"/>
            <a:ext cx="529603" cy="76369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987442" y="277159"/>
            <a:ext cx="9465039" cy="995495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644983" y="2938272"/>
            <a:ext cx="4612383" cy="4239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62"/>
              </a:lnSpc>
            </a:pPr>
            <a:r>
              <a:rPr lang="en-US" sz="4200">
                <a:solidFill>
                  <a:srgbClr val="FEFEFE"/>
                </a:solidFill>
                <a:latin typeface="Glacial Indifference"/>
              </a:rPr>
              <a:t> In che misura sono state avviate collaborazioni con realtà del territorio e della parrocchia?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220" r="23220"/>
          <a:stretch>
            <a:fillRect/>
          </a:stretch>
        </p:blipFill>
        <p:spPr>
          <a:xfrm rot="-5400000">
            <a:off x="3675533" y="-13431404"/>
            <a:ext cx="10936935" cy="2042062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63898" y="-5389538"/>
            <a:ext cx="529603" cy="76369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 t="142" b="142"/>
          <a:stretch>
            <a:fillRect/>
          </a:stretch>
        </p:blipFill>
        <p:spPr>
          <a:xfrm>
            <a:off x="4053917" y="3150201"/>
            <a:ext cx="10180166" cy="610809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475723" y="66782"/>
            <a:ext cx="15336554" cy="10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54"/>
              </a:lnSpc>
            </a:pPr>
            <a:r>
              <a:rPr lang="en-US" sz="5499">
                <a:solidFill>
                  <a:srgbClr val="FAF9F0"/>
                </a:solidFill>
                <a:latin typeface="Glacial Indifference"/>
              </a:rPr>
              <a:t> Risultati raggiunti nell'aiuto ai destinatari [1]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220" r="23220"/>
          <a:stretch>
            <a:fillRect/>
          </a:stretch>
        </p:blipFill>
        <p:spPr>
          <a:xfrm rot="-5400000">
            <a:off x="3675533" y="-13431404"/>
            <a:ext cx="10936935" cy="2042062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63898" y="-5389538"/>
            <a:ext cx="529603" cy="76369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053917" y="3150201"/>
            <a:ext cx="10180166" cy="610809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475723" y="66782"/>
            <a:ext cx="15336554" cy="10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54"/>
              </a:lnSpc>
            </a:pPr>
            <a:r>
              <a:rPr lang="en-US" sz="5499">
                <a:solidFill>
                  <a:srgbClr val="FAF9F0"/>
                </a:solidFill>
                <a:latin typeface="Glacial Indifference"/>
              </a:rPr>
              <a:t> Risultati raggiunti nell'aiuto ai destinatari [2]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220" r="23220"/>
          <a:stretch>
            <a:fillRect/>
          </a:stretch>
        </p:blipFill>
        <p:spPr>
          <a:xfrm rot="-5400000">
            <a:off x="3675533" y="-13431404"/>
            <a:ext cx="10936935" cy="2042062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63898" y="-5389538"/>
            <a:ext cx="529603" cy="76369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053917" y="3150201"/>
            <a:ext cx="10180166" cy="610809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475723" y="66782"/>
            <a:ext cx="15336554" cy="10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54"/>
              </a:lnSpc>
            </a:pPr>
            <a:r>
              <a:rPr lang="en-US" sz="5499">
                <a:solidFill>
                  <a:srgbClr val="FAF9F0"/>
                </a:solidFill>
                <a:latin typeface="Glacial Indifference"/>
              </a:rPr>
              <a:t> Risultati raggiunti nell'aiuto ai destinatari [3]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220" r="23220"/>
          <a:stretch>
            <a:fillRect/>
          </a:stretch>
        </p:blipFill>
        <p:spPr>
          <a:xfrm rot="-5400000">
            <a:off x="3675533" y="-13431404"/>
            <a:ext cx="10936935" cy="2042062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63898" y="-5389538"/>
            <a:ext cx="529603" cy="76369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053917" y="3150201"/>
            <a:ext cx="10180166" cy="610809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475723" y="66782"/>
            <a:ext cx="15336554" cy="10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54"/>
              </a:lnSpc>
            </a:pPr>
            <a:r>
              <a:rPr lang="en-US" sz="5499">
                <a:solidFill>
                  <a:srgbClr val="FAF9F0"/>
                </a:solidFill>
                <a:latin typeface="Glacial Indifference"/>
              </a:rPr>
              <a:t> Risultati raggiunti nell'aiuto ai destinatari [4]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220" r="23220"/>
          <a:stretch>
            <a:fillRect/>
          </a:stretch>
        </p:blipFill>
        <p:spPr>
          <a:xfrm rot="-5400000">
            <a:off x="3675533" y="-13431404"/>
            <a:ext cx="10936935" cy="2042062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63898" y="-5389538"/>
            <a:ext cx="529603" cy="76369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053917" y="3150201"/>
            <a:ext cx="10180166" cy="610809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475723" y="66782"/>
            <a:ext cx="15336554" cy="10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54"/>
              </a:lnSpc>
            </a:pPr>
            <a:r>
              <a:rPr lang="en-US" sz="5499">
                <a:solidFill>
                  <a:srgbClr val="FAF9F0"/>
                </a:solidFill>
                <a:latin typeface="Glacial Indifference"/>
              </a:rPr>
              <a:t> Risultati raggiunti nell'aiuto ai destinatari [5]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220" r="23220"/>
          <a:stretch>
            <a:fillRect/>
          </a:stretch>
        </p:blipFill>
        <p:spPr>
          <a:xfrm rot="-5400000">
            <a:off x="3675533" y="-13431404"/>
            <a:ext cx="10936935" cy="2042062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63898" y="-5389538"/>
            <a:ext cx="529603" cy="76369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 l="60" r="60"/>
          <a:stretch>
            <a:fillRect/>
          </a:stretch>
        </p:blipFill>
        <p:spPr>
          <a:xfrm>
            <a:off x="9144000" y="3485164"/>
            <a:ext cx="8278800" cy="496728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65200" y="3485164"/>
            <a:ext cx="8278800" cy="496728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475723" y="66782"/>
            <a:ext cx="15336554" cy="10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54"/>
              </a:lnSpc>
            </a:pPr>
            <a:r>
              <a:rPr lang="en-US" sz="5499">
                <a:solidFill>
                  <a:srgbClr val="FAF9F0"/>
                </a:solidFill>
                <a:latin typeface="Glacial Indifference"/>
              </a:rPr>
              <a:t> Come valutiamo i prestiti?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220" r="23220"/>
          <a:stretch>
            <a:fillRect/>
          </a:stretch>
        </p:blipFill>
        <p:spPr>
          <a:xfrm rot="-5400000">
            <a:off x="3675533" y="-13431404"/>
            <a:ext cx="10936935" cy="2042062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63898" y="-5389538"/>
            <a:ext cx="529603" cy="76369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144000" y="3485164"/>
            <a:ext cx="8278800" cy="496728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65200" y="3485164"/>
            <a:ext cx="8278800" cy="496728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475723" y="66782"/>
            <a:ext cx="15336554" cy="10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54"/>
              </a:lnSpc>
            </a:pPr>
            <a:r>
              <a:rPr lang="en-US" sz="5499">
                <a:solidFill>
                  <a:srgbClr val="FAF9F0"/>
                </a:solidFill>
                <a:latin typeface="Glacial Indifference"/>
              </a:rPr>
              <a:t> Come valutiamo i progetti personalizzati?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220" r="23220"/>
          <a:stretch>
            <a:fillRect/>
          </a:stretch>
        </p:blipFill>
        <p:spPr>
          <a:xfrm>
            <a:off x="763898" y="-337556"/>
            <a:ext cx="5871119" cy="1096211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63898" y="1305994"/>
            <a:ext cx="529603" cy="76369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 l="320" t="451" r="401" b="689"/>
          <a:stretch>
            <a:fillRect/>
          </a:stretch>
        </p:blipFill>
        <p:spPr>
          <a:xfrm>
            <a:off x="6993661" y="1819012"/>
            <a:ext cx="11025041" cy="659502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936377" y="2490597"/>
            <a:ext cx="4378801" cy="5096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62"/>
              </a:lnSpc>
            </a:pPr>
            <a:r>
              <a:rPr lang="en-US" sz="4200">
                <a:solidFill>
                  <a:srgbClr val="FAF9F0"/>
                </a:solidFill>
                <a:latin typeface="Glacial Indifference"/>
              </a:rPr>
              <a:t>Quante persone hanno partecipato alla riflessione per la compilazione di questo questionario?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220" r="23220"/>
          <a:stretch>
            <a:fillRect/>
          </a:stretch>
        </p:blipFill>
        <p:spPr>
          <a:xfrm rot="-5400000">
            <a:off x="3675533" y="-13431404"/>
            <a:ext cx="10936935" cy="2042062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63898" y="-5389538"/>
            <a:ext cx="529603" cy="76369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444312" y="2247374"/>
            <a:ext cx="13399377" cy="803962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475723" y="66782"/>
            <a:ext cx="15336554" cy="2180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54"/>
              </a:lnSpc>
            </a:pPr>
            <a:r>
              <a:rPr lang="en-US" sz="5499">
                <a:solidFill>
                  <a:srgbClr val="FAF9F0"/>
                </a:solidFill>
                <a:latin typeface="Glacial Indifference"/>
              </a:rPr>
              <a:t> Quanto nella vostra esperienza condividete le seguenti affermazioni?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220" r="23220"/>
          <a:stretch>
            <a:fillRect/>
          </a:stretch>
        </p:blipFill>
        <p:spPr>
          <a:xfrm rot="-5400000">
            <a:off x="3675533" y="-13431404"/>
            <a:ext cx="10936935" cy="2042062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63898" y="-5389538"/>
            <a:ext cx="529603" cy="76369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444312" y="2247374"/>
            <a:ext cx="13399377" cy="803962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475723" y="66782"/>
            <a:ext cx="15336554" cy="2180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54"/>
              </a:lnSpc>
            </a:pPr>
            <a:r>
              <a:rPr lang="en-US" sz="5499">
                <a:solidFill>
                  <a:srgbClr val="FAF9F0"/>
                </a:solidFill>
                <a:latin typeface="Glacial Indifference"/>
              </a:rPr>
              <a:t> Ricadute e pensieri per il futuro</a:t>
            </a:r>
          </a:p>
          <a:p>
            <a:pPr>
              <a:lnSpc>
                <a:spcPts val="8854"/>
              </a:lnSpc>
            </a:pPr>
            <a:r>
              <a:rPr lang="en-US" sz="5499">
                <a:solidFill>
                  <a:srgbClr val="FAF9F0"/>
                </a:solidFill>
                <a:latin typeface="Glacial Indifference"/>
              </a:rPr>
              <a:t>Come équipe abbiamo imparato: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220" r="23220"/>
          <a:stretch>
            <a:fillRect/>
          </a:stretch>
        </p:blipFill>
        <p:spPr>
          <a:xfrm rot="-5400000">
            <a:off x="3675533" y="-13431404"/>
            <a:ext cx="10936935" cy="2042062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63898" y="-5389538"/>
            <a:ext cx="529603" cy="76369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483762" y="2247374"/>
            <a:ext cx="13320477" cy="803962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475723" y="66782"/>
            <a:ext cx="15336554" cy="2180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54"/>
              </a:lnSpc>
            </a:pPr>
            <a:r>
              <a:rPr lang="en-US" sz="5499">
                <a:solidFill>
                  <a:srgbClr val="FAF9F0"/>
                </a:solidFill>
                <a:latin typeface="Glacial Indifference"/>
              </a:rPr>
              <a:t> Ricadute e pensieri per il futuro</a:t>
            </a:r>
          </a:p>
          <a:p>
            <a:pPr>
              <a:lnSpc>
                <a:spcPts val="8854"/>
              </a:lnSpc>
            </a:pPr>
            <a:r>
              <a:rPr lang="en-US" sz="5499">
                <a:solidFill>
                  <a:srgbClr val="FAF9F0"/>
                </a:solidFill>
                <a:latin typeface="Glacial Indifference"/>
              </a:rPr>
              <a:t>Come parrocchia ci proponiamo di: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220" r="23220"/>
          <a:stretch>
            <a:fillRect/>
          </a:stretch>
        </p:blipFill>
        <p:spPr>
          <a:xfrm>
            <a:off x="1475723" y="-1571082"/>
            <a:ext cx="8341314" cy="155742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5723" y="1325044"/>
            <a:ext cx="529603" cy="7636912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0547049" y="1001996"/>
            <a:ext cx="8987185" cy="8987149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24999" r="-24999"/>
              </a:stretch>
            </a:blip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97428" y="383175"/>
            <a:ext cx="10356603" cy="1022479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127923" y="671512"/>
            <a:ext cx="7546909" cy="8772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99"/>
              </a:lnSpc>
            </a:pPr>
            <a:r>
              <a:rPr lang="en-US" sz="4999">
                <a:solidFill>
                  <a:srgbClr val="FEFEFE"/>
                </a:solidFill>
                <a:latin typeface="Glacial Indifference"/>
              </a:rPr>
              <a:t>Un grande grazie a tutte le comunità che hanno partecipato al progetto e che, rispondendo al questionario di valutazione, ci permettono di rilevare germogli e sfide per migliorare l'azione della nostra Chiesa.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220" r="23220"/>
          <a:stretch>
            <a:fillRect/>
          </a:stretch>
        </p:blipFill>
        <p:spPr>
          <a:xfrm>
            <a:off x="763898" y="-337556"/>
            <a:ext cx="5871119" cy="1096211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63898" y="1305994"/>
            <a:ext cx="529603" cy="76369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930791" y="1783649"/>
            <a:ext cx="10991236" cy="668160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936377" y="2919222"/>
            <a:ext cx="4378801" cy="4239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62"/>
              </a:lnSpc>
            </a:pPr>
            <a:r>
              <a:rPr lang="en-US" sz="4200">
                <a:solidFill>
                  <a:srgbClr val="FAF9F0"/>
                </a:solidFill>
                <a:latin typeface="Glacial Indifference"/>
              </a:rPr>
              <a:t>Chi ha partecipato alla riflessione per la compilazione di questo questionario?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220" r="23220"/>
          <a:stretch>
            <a:fillRect/>
          </a:stretch>
        </p:blipFill>
        <p:spPr>
          <a:xfrm>
            <a:off x="763898" y="-337556"/>
            <a:ext cx="5871119" cy="1096211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63898" y="1305994"/>
            <a:ext cx="529603" cy="76369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 l="19459" t="1979" r="11858" b="2180"/>
          <a:stretch>
            <a:fillRect/>
          </a:stretch>
        </p:blipFill>
        <p:spPr>
          <a:xfrm>
            <a:off x="8818565" y="2281992"/>
            <a:ext cx="8440735" cy="733971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829619" y="2110542"/>
            <a:ext cx="4378801" cy="5953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62"/>
              </a:lnSpc>
            </a:pPr>
            <a:r>
              <a:rPr lang="en-US" sz="4200">
                <a:solidFill>
                  <a:srgbClr val="FAF9F0"/>
                </a:solidFill>
                <a:latin typeface="Glacial Indifference"/>
              </a:rPr>
              <a:t>Numero totale di nuclei familiari sostenuti fino al 31/12/21 con i contributi diocesani e/o parrocchiali.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744537" y="417023"/>
            <a:ext cx="4798926" cy="278337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025542" y="1319696"/>
            <a:ext cx="3730054" cy="1578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59"/>
              </a:lnSpc>
            </a:pPr>
            <a:r>
              <a:rPr lang="en-US" sz="11999" spc="-239">
                <a:solidFill>
                  <a:srgbClr val="3B504B"/>
                </a:solidFill>
                <a:latin typeface="Oregano"/>
              </a:rPr>
              <a:t>3658</a:t>
            </a:r>
          </a:p>
          <a:p>
            <a:pPr algn="ctr">
              <a:lnSpc>
                <a:spcPts val="5208"/>
              </a:lnSpc>
            </a:pPr>
            <a:r>
              <a:rPr lang="en-US" sz="5600" spc="-112">
                <a:solidFill>
                  <a:srgbClr val="3B504B"/>
                </a:solidFill>
                <a:latin typeface="Oregano"/>
              </a:rPr>
              <a:t>nuclei familiari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220" r="23220"/>
          <a:stretch>
            <a:fillRect/>
          </a:stretch>
        </p:blipFill>
        <p:spPr>
          <a:xfrm rot="-5400000">
            <a:off x="3675533" y="-13431404"/>
            <a:ext cx="10936935" cy="2042062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63898" y="-5389538"/>
            <a:ext cx="529603" cy="76369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605818" y="2585630"/>
            <a:ext cx="11076364" cy="667267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475723" y="390842"/>
            <a:ext cx="16364053" cy="10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54"/>
              </a:lnSpc>
            </a:pPr>
            <a:r>
              <a:rPr lang="en-US" sz="5499">
                <a:solidFill>
                  <a:srgbClr val="FAF9F0"/>
                </a:solidFill>
                <a:latin typeface="Glacial Indifference"/>
              </a:rPr>
              <a:t> RISULTATI raggiunti dal punto di vista PASTORALE [1]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220" r="23220"/>
          <a:stretch>
            <a:fillRect/>
          </a:stretch>
        </p:blipFill>
        <p:spPr>
          <a:xfrm rot="-5400000">
            <a:off x="3675533" y="-13431404"/>
            <a:ext cx="10936935" cy="2042062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63898" y="-5389538"/>
            <a:ext cx="529603" cy="76369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588426" y="2591612"/>
            <a:ext cx="11111147" cy="666668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475723" y="390842"/>
            <a:ext cx="16502904" cy="10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54"/>
              </a:lnSpc>
            </a:pPr>
            <a:r>
              <a:rPr lang="en-US" sz="5499">
                <a:solidFill>
                  <a:srgbClr val="FAF9F0"/>
                </a:solidFill>
                <a:latin typeface="Glacial Indifference"/>
              </a:rPr>
              <a:t> RISULTATI raggiunti dal punto di vista PASTORALE [2]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220" r="23220"/>
          <a:stretch>
            <a:fillRect/>
          </a:stretch>
        </p:blipFill>
        <p:spPr>
          <a:xfrm rot="-5400000">
            <a:off x="3675533" y="-13431404"/>
            <a:ext cx="10936935" cy="2042062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63898" y="-5389538"/>
            <a:ext cx="529603" cy="76369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592786" y="2590114"/>
            <a:ext cx="11102428" cy="666818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475723" y="390842"/>
            <a:ext cx="17502632" cy="10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54"/>
              </a:lnSpc>
            </a:pPr>
            <a:r>
              <a:rPr lang="en-US" sz="5499">
                <a:solidFill>
                  <a:srgbClr val="FAF9F0"/>
                </a:solidFill>
                <a:latin typeface="Glacial Indifference"/>
              </a:rPr>
              <a:t> RISULTATI raggiunti dal punto di vista PASTORALE [3]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220" r="23220"/>
          <a:stretch>
            <a:fillRect/>
          </a:stretch>
        </p:blipFill>
        <p:spPr>
          <a:xfrm rot="-5400000">
            <a:off x="3675533" y="-13431404"/>
            <a:ext cx="10936935" cy="2042062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63898" y="-5389538"/>
            <a:ext cx="529603" cy="76369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588426" y="2591612"/>
            <a:ext cx="11111147" cy="666668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475723" y="390842"/>
            <a:ext cx="16475134" cy="10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54"/>
              </a:lnSpc>
            </a:pPr>
            <a:r>
              <a:rPr lang="en-US" sz="5499">
                <a:solidFill>
                  <a:srgbClr val="FAF9F0"/>
                </a:solidFill>
                <a:latin typeface="Glacial Indifference"/>
              </a:rPr>
              <a:t> RISULTATI raggiunti dal punto di vista PASTORALE [4]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220" r="23220"/>
          <a:stretch>
            <a:fillRect/>
          </a:stretch>
        </p:blipFill>
        <p:spPr>
          <a:xfrm rot="-5400000">
            <a:off x="3675533" y="-13431404"/>
            <a:ext cx="10936935" cy="2042062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63898" y="-5389538"/>
            <a:ext cx="529603" cy="76369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588426" y="2591612"/>
            <a:ext cx="11111147" cy="666668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475723" y="390842"/>
            <a:ext cx="16641755" cy="105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54"/>
              </a:lnSpc>
            </a:pPr>
            <a:r>
              <a:rPr lang="en-US" sz="5499">
                <a:solidFill>
                  <a:srgbClr val="FAF9F0"/>
                </a:solidFill>
                <a:latin typeface="Glacial Indifference"/>
              </a:rPr>
              <a:t> RISULTATI raggiunti dal punto di vista PASTORALE [5]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</Words>
  <Application>Microsoft Office PowerPoint</Application>
  <PresentationFormat>Personalizzato</PresentationFormat>
  <Paragraphs>30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9" baseType="lpstr">
      <vt:lpstr>Glacial Indifference</vt:lpstr>
      <vt:lpstr>Oregano</vt:lpstr>
      <vt:lpstr>Arial</vt:lpstr>
      <vt:lpstr>Calibri</vt:lpstr>
      <vt:lpstr>Oswald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carità nel tempo della fragilità</dc:title>
  <cp:lastModifiedBy>Giuseppe Pappalardo</cp:lastModifiedBy>
  <cp:revision>1</cp:revision>
  <dcterms:created xsi:type="dcterms:W3CDTF">2006-08-16T00:00:00Z</dcterms:created>
  <dcterms:modified xsi:type="dcterms:W3CDTF">2023-05-16T10:25:58Z</dcterms:modified>
  <dc:identifier>DAFgpdmIHwA</dc:identifier>
</cp:coreProperties>
</file>